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6" r:id="rId2"/>
    <p:sldId id="257" r:id="rId3"/>
    <p:sldId id="291" r:id="rId4"/>
    <p:sldId id="258" r:id="rId5"/>
    <p:sldId id="259" r:id="rId6"/>
    <p:sldId id="269" r:id="rId7"/>
    <p:sldId id="292" r:id="rId8"/>
    <p:sldId id="260" r:id="rId9"/>
    <p:sldId id="261" r:id="rId10"/>
    <p:sldId id="293" r:id="rId11"/>
    <p:sldId id="262" r:id="rId12"/>
    <p:sldId id="263" r:id="rId13"/>
    <p:sldId id="264" r:id="rId14"/>
    <p:sldId id="294" r:id="rId15"/>
    <p:sldId id="265" r:id="rId16"/>
    <p:sldId id="266" r:id="rId17"/>
    <p:sldId id="296" r:id="rId18"/>
    <p:sldId id="267" r:id="rId19"/>
    <p:sldId id="268" r:id="rId20"/>
    <p:sldId id="270" r:id="rId21"/>
    <p:sldId id="271" r:id="rId22"/>
    <p:sldId id="272" r:id="rId23"/>
    <p:sldId id="273" r:id="rId24"/>
    <p:sldId id="274" r:id="rId25"/>
    <p:sldId id="298" r:id="rId26"/>
    <p:sldId id="275" r:id="rId27"/>
    <p:sldId id="276" r:id="rId28"/>
    <p:sldId id="277" r:id="rId29"/>
    <p:sldId id="278" r:id="rId30"/>
    <p:sldId id="299" r:id="rId31"/>
    <p:sldId id="279" r:id="rId32"/>
    <p:sldId id="280" r:id="rId33"/>
    <p:sldId id="281" r:id="rId34"/>
    <p:sldId id="300" r:id="rId35"/>
    <p:sldId id="282" r:id="rId36"/>
    <p:sldId id="283" r:id="rId37"/>
    <p:sldId id="301" r:id="rId38"/>
    <p:sldId id="284" r:id="rId39"/>
    <p:sldId id="285" r:id="rId40"/>
    <p:sldId id="286" r:id="rId41"/>
    <p:sldId id="302" r:id="rId42"/>
    <p:sldId id="287" r:id="rId43"/>
    <p:sldId id="288" r:id="rId44"/>
    <p:sldId id="303" r:id="rId45"/>
    <p:sldId id="289" r:id="rId46"/>
    <p:sldId id="290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0F8C3-8C5F-4A17-9DA4-B6FE97FDF1DA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C4BE7-DAC0-498E-8AA5-264E713670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is listening important?  The brain has 60,000 neurons connected to the ears.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Hold your fire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Wait to assess what you listen to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Match listening to ideas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Dr.s</a:t>
            </a:r>
            <a:r>
              <a:rPr lang="en-US" dirty="0" smtClean="0"/>
              <a:t> who listen are sued 90% less.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Listening is target-related.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notes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Notes involve all the senses, boosting attention and memory.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yourself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the thought advantage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Speaker helps the listener.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 patient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Create interest.  Ask what’s in it for 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Energetic action and reaction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Judge content, not delivery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 mind; hold fire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Hold your fire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C4BE7-DAC0-498E-8AA5-264E7136708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7000"/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62EBB1E-D6F2-445A-AAD4-48C6327C4DCD}" type="datetimeFigureOut">
              <a:rPr lang="en-US" smtClean="0"/>
              <a:pPr/>
              <a:t>12/8/2010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B5172B6-3C58-4D2F-A23C-DADB6AFB63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3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(JHH , December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8, 2010)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sz="5400" smtClean="0"/>
              <a:t>The Ten Keys to Effective Listening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4419600"/>
            <a:ext cx="255941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Work</a:t>
            </a:r>
            <a:endParaRPr lang="en-US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k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52600" y="0"/>
            <a:ext cx="5410200" cy="68700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k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0" y="0"/>
            <a:ext cx="6858000" cy="6858000"/>
          </a:xfrm>
          <a:prstGeom prst="rect">
            <a:avLst/>
          </a:prstGeom>
        </p:spPr>
      </p:pic>
      <p:pic>
        <p:nvPicPr>
          <p:cNvPr id="3" name="Picture 2" descr="work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572000" cy="6901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ork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00575" y="0"/>
            <a:ext cx="4543425" cy="6858000"/>
          </a:xfrm>
          <a:prstGeom prst="rect">
            <a:avLst/>
          </a:prstGeom>
        </p:spPr>
      </p:pic>
      <p:pic>
        <p:nvPicPr>
          <p:cNvPr id="3" name="Picture 2" descr="work 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4644571" cy="3657600"/>
          </a:xfrm>
          <a:prstGeom prst="rect">
            <a:avLst/>
          </a:prstGeom>
        </p:spPr>
      </p:pic>
      <p:pic>
        <p:nvPicPr>
          <p:cNvPr id="4" name="Picture 3" descr="work 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657600"/>
            <a:ext cx="53340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4495800"/>
            <a:ext cx="7772400" cy="1143000"/>
          </a:xfrm>
        </p:spPr>
        <p:txBody>
          <a:bodyPr>
            <a:noAutofit/>
          </a:bodyPr>
          <a:lstStyle/>
          <a:p>
            <a:r>
              <a:rPr lang="en-US" sz="8000" dirty="0" smtClean="0"/>
              <a:t>Judge content; not delivery.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dge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012783"/>
            <a:ext cx="9144000" cy="7870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udg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585"/>
            <a:ext cx="5257800" cy="6839415"/>
          </a:xfrm>
          <a:prstGeom prst="rect">
            <a:avLst/>
          </a:prstGeom>
        </p:spPr>
      </p:pic>
      <p:pic>
        <p:nvPicPr>
          <p:cNvPr id="3" name="Picture 2" descr="judge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915" y="3810000"/>
            <a:ext cx="5188085" cy="3048000"/>
          </a:xfrm>
          <a:prstGeom prst="rect">
            <a:avLst/>
          </a:prstGeom>
        </p:spPr>
      </p:pic>
      <p:pic>
        <p:nvPicPr>
          <p:cNvPr id="4" name="Picture 3" descr="judge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0"/>
            <a:ext cx="4724400" cy="38090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00400"/>
            <a:ext cx="77724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Open mind – hold fire.</a:t>
            </a:r>
            <a:endParaRPr lang="en-US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nd fire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457200"/>
            <a:ext cx="9144000" cy="731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nd fire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066800"/>
          <a:ext cx="8229600" cy="4572000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914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u="words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words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Type </a:t>
                      </a:r>
                      <a:r>
                        <a:rPr lang="en-US" sz="1600" b="1" u="words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of skill</a:t>
                      </a:r>
                      <a:endParaRPr lang="en-US" sz="16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u="words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words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Learned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(when)</a:t>
                      </a:r>
                      <a:endParaRPr lang="en-US" sz="16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u="words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words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Taught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(how much)</a:t>
                      </a:r>
                      <a:endParaRPr lang="en-US" sz="16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u="words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u="words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Used 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(real world</a:t>
                      </a:r>
                      <a:r>
                        <a:rPr lang="en-US" sz="1600" b="1" u="words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n-US" sz="16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Reading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pre-school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frequently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 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Writing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pre-school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very often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Speaking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when we walk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seldom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Listening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first;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invitro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 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almost never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 smtClean="0">
                        <a:solidFill>
                          <a:srgbClr val="000000"/>
                        </a:solidFill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n-US" sz="18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nd fire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33400" y="-2133600"/>
            <a:ext cx="9677400" cy="967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nd fire 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ind fire 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38601" cy="3197068"/>
          </a:xfrm>
          <a:prstGeom prst="rect">
            <a:avLst/>
          </a:prstGeom>
        </p:spPr>
      </p:pic>
      <p:pic>
        <p:nvPicPr>
          <p:cNvPr id="4" name="Picture 3" descr="mind fire 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5000" y="2068975"/>
            <a:ext cx="4729162" cy="4789025"/>
          </a:xfrm>
          <a:prstGeom prst="rect">
            <a:avLst/>
          </a:prstGeom>
        </p:spPr>
      </p:pic>
      <p:pic>
        <p:nvPicPr>
          <p:cNvPr id="7" name="Picture 6" descr="mind fire 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86400" y="3276600"/>
            <a:ext cx="3657600" cy="3581400"/>
          </a:xfrm>
          <a:prstGeom prst="rect">
            <a:avLst/>
          </a:prstGeom>
        </p:spPr>
      </p:pic>
      <p:pic>
        <p:nvPicPr>
          <p:cNvPr id="3" name="Picture 2" descr="mind fire 1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629400" y="152400"/>
            <a:ext cx="2514600" cy="3624648"/>
          </a:xfrm>
          <a:prstGeom prst="rect">
            <a:avLst/>
          </a:prstGeom>
        </p:spPr>
      </p:pic>
      <p:pic>
        <p:nvPicPr>
          <p:cNvPr id="6" name="Picture 5" descr="mind fire 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62400" y="0"/>
            <a:ext cx="2916078" cy="2971800"/>
          </a:xfrm>
          <a:prstGeom prst="rect">
            <a:avLst/>
          </a:prstGeom>
        </p:spPr>
      </p:pic>
      <p:pic>
        <p:nvPicPr>
          <p:cNvPr id="2" name="Picture 1" descr="mind fire 15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2971800"/>
            <a:ext cx="330327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nd fire 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724400" cy="3129915"/>
          </a:xfrm>
          <a:prstGeom prst="rect">
            <a:avLst/>
          </a:prstGeom>
        </p:spPr>
      </p:pic>
      <p:pic>
        <p:nvPicPr>
          <p:cNvPr id="3" name="Picture 2" descr="mind fire 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783205"/>
            <a:ext cx="4724400" cy="4074795"/>
          </a:xfrm>
          <a:prstGeom prst="rect">
            <a:avLst/>
          </a:prstGeom>
        </p:spPr>
      </p:pic>
      <p:pic>
        <p:nvPicPr>
          <p:cNvPr id="4" name="Picture 3" descr="mind fire 1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01953" y="0"/>
            <a:ext cx="4442047" cy="3581400"/>
          </a:xfrm>
          <a:prstGeom prst="rect">
            <a:avLst/>
          </a:prstGeom>
        </p:spPr>
      </p:pic>
      <p:pic>
        <p:nvPicPr>
          <p:cNvPr id="5" name="Picture 4" descr="mind fire 1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24400" y="2687003"/>
            <a:ext cx="4419600" cy="4170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ind fire 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47057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77724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Match listening to ideas.</a:t>
            </a:r>
            <a:endParaRPr lang="en-US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tch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831273" y="0"/>
            <a:ext cx="9975273" cy="6858000"/>
          </a:xfrm>
          <a:prstGeom prst="rect">
            <a:avLst/>
          </a:prstGeom>
        </p:spPr>
      </p:pic>
      <p:pic>
        <p:nvPicPr>
          <p:cNvPr id="2" name="Picture 1" descr="match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86400" y="0"/>
            <a:ext cx="3657600" cy="487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atch 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57149"/>
            <a:ext cx="9144000" cy="6915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tch 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228600"/>
            <a:ext cx="9144000" cy="708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tch 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3410" y="0"/>
            <a:ext cx="4720590" cy="6858000"/>
          </a:xfrm>
          <a:prstGeom prst="rect">
            <a:avLst/>
          </a:prstGeom>
        </p:spPr>
      </p:pic>
      <p:pic>
        <p:nvPicPr>
          <p:cNvPr id="2" name="Picture 1" descr="match 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495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828800"/>
            <a:ext cx="240803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Care</a:t>
            </a:r>
            <a:endParaRPr lang="en-US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4953000"/>
            <a:ext cx="77724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Take notes.</a:t>
            </a:r>
            <a:endParaRPr lang="en-US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tes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otes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525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otes 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572000" cy="4572000"/>
          </a:xfrm>
          <a:prstGeom prst="rect">
            <a:avLst/>
          </a:prstGeom>
        </p:spPr>
      </p:pic>
      <p:pic>
        <p:nvPicPr>
          <p:cNvPr id="2" name="Picture 1" descr="notes 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4572001" cy="3173731"/>
          </a:xfrm>
          <a:prstGeom prst="rect">
            <a:avLst/>
          </a:prstGeom>
        </p:spPr>
      </p:pic>
      <p:pic>
        <p:nvPicPr>
          <p:cNvPr id="3" name="Picture 2" descr="notes 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090737"/>
            <a:ext cx="5867400" cy="4767263"/>
          </a:xfrm>
          <a:prstGeom prst="rect">
            <a:avLst/>
          </a:prstGeom>
        </p:spPr>
      </p:pic>
      <p:pic>
        <p:nvPicPr>
          <p:cNvPr id="5" name="Picture 4" descr="notes 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7400" y="3581400"/>
            <a:ext cx="32766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105400"/>
            <a:ext cx="77724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Test yourself.</a:t>
            </a:r>
            <a:endParaRPr lang="en-US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st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9890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st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2057400" cy="3105509"/>
          </a:xfrm>
          <a:prstGeom prst="rect">
            <a:avLst/>
          </a:prstGeom>
        </p:spPr>
      </p:pic>
      <p:pic>
        <p:nvPicPr>
          <p:cNvPr id="3" name="Picture 2" descr="test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1" y="0"/>
            <a:ext cx="2743200" cy="3456000"/>
          </a:xfrm>
          <a:prstGeom prst="rect">
            <a:avLst/>
          </a:prstGeom>
        </p:spPr>
      </p:pic>
      <p:pic>
        <p:nvPicPr>
          <p:cNvPr id="4" name="Picture 3" descr="test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876800"/>
            <a:ext cx="3169920" cy="1981200"/>
          </a:xfrm>
          <a:prstGeom prst="rect">
            <a:avLst/>
          </a:prstGeom>
        </p:spPr>
      </p:pic>
      <p:pic>
        <p:nvPicPr>
          <p:cNvPr id="5" name="Picture 4" descr="test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1" y="3335867"/>
            <a:ext cx="2971800" cy="3522133"/>
          </a:xfrm>
          <a:prstGeom prst="rect">
            <a:avLst/>
          </a:prstGeom>
        </p:spPr>
      </p:pic>
      <p:pic>
        <p:nvPicPr>
          <p:cNvPr id="6" name="Picture 5" descr="test 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2139462"/>
            <a:ext cx="2514600" cy="2813538"/>
          </a:xfrm>
          <a:prstGeom prst="rect">
            <a:avLst/>
          </a:prstGeom>
        </p:spPr>
      </p:pic>
      <p:pic>
        <p:nvPicPr>
          <p:cNvPr id="8" name="Picture 7" descr="test 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057400" y="0"/>
            <a:ext cx="454342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362200"/>
            <a:ext cx="77724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Use the thought advantage.</a:t>
            </a:r>
            <a:endParaRPr lang="en-US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ought 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029200" cy="6997148"/>
          </a:xfrm>
          <a:prstGeom prst="rect">
            <a:avLst/>
          </a:prstGeom>
        </p:spPr>
      </p:pic>
      <p:pic>
        <p:nvPicPr>
          <p:cNvPr id="2" name="Picture 1" descr="thought .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0"/>
            <a:ext cx="4724400" cy="4606290"/>
          </a:xfrm>
          <a:prstGeom prst="rect">
            <a:avLst/>
          </a:prstGeom>
        </p:spPr>
      </p:pic>
      <p:pic>
        <p:nvPicPr>
          <p:cNvPr id="5" name="Picture 4" descr="thought 0.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45021" y="4038600"/>
            <a:ext cx="4798979" cy="2819400"/>
          </a:xfrm>
          <a:prstGeom prst="rect">
            <a:avLst/>
          </a:prstGeom>
        </p:spPr>
      </p:pic>
      <p:pic>
        <p:nvPicPr>
          <p:cNvPr id="3" name="Picture 2" descr="thought 0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35814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hought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2" y="1600200"/>
            <a:ext cx="4929188" cy="5257800"/>
          </a:xfrm>
          <a:prstGeom prst="rect">
            <a:avLst/>
          </a:prstGeom>
        </p:spPr>
      </p:pic>
      <p:pic>
        <p:nvPicPr>
          <p:cNvPr id="2" name="Picture 1" descr="thought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28800" y="-457200"/>
            <a:ext cx="4343400" cy="4542118"/>
          </a:xfrm>
          <a:prstGeom prst="rect">
            <a:avLst/>
          </a:prstGeom>
        </p:spPr>
      </p:pic>
      <p:pic>
        <p:nvPicPr>
          <p:cNvPr id="5" name="Picture 4" descr="thought 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187039"/>
            <a:ext cx="4495800" cy="4670961"/>
          </a:xfrm>
          <a:prstGeom prst="rect">
            <a:avLst/>
          </a:prstGeom>
        </p:spPr>
      </p:pic>
      <p:pic>
        <p:nvPicPr>
          <p:cNvPr id="6" name="Picture 5" descr="thought 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-1"/>
            <a:ext cx="1828800" cy="25009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are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0"/>
            <a:ext cx="4648200" cy="4619148"/>
          </a:xfrm>
          <a:prstGeom prst="rect">
            <a:avLst/>
          </a:prstGeom>
        </p:spPr>
      </p:pic>
      <p:pic>
        <p:nvPicPr>
          <p:cNvPr id="5" name="Picture 4" descr="care 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5410200" cy="6870095"/>
          </a:xfrm>
          <a:prstGeom prst="rect">
            <a:avLst/>
          </a:prstGeom>
        </p:spPr>
      </p:pic>
      <p:pic>
        <p:nvPicPr>
          <p:cNvPr id="3" name="Picture 2" descr="care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410200" y="3657601"/>
            <a:ext cx="3733800" cy="3200399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ought 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1" y="3021330"/>
            <a:ext cx="5791200" cy="3836670"/>
          </a:xfrm>
          <a:prstGeom prst="rect">
            <a:avLst/>
          </a:prstGeom>
        </p:spPr>
      </p:pic>
      <p:pic>
        <p:nvPicPr>
          <p:cNvPr id="3" name="Picture 2" descr="thought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663952"/>
            <a:ext cx="3276600" cy="4194048"/>
          </a:xfrm>
          <a:prstGeom prst="rect">
            <a:avLst/>
          </a:prstGeom>
        </p:spPr>
      </p:pic>
      <p:pic>
        <p:nvPicPr>
          <p:cNvPr id="4" name="Picture 3" descr="thought 0.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0"/>
            <a:ext cx="5791200" cy="4036219"/>
          </a:xfrm>
          <a:prstGeom prst="rect">
            <a:avLst/>
          </a:prstGeom>
        </p:spPr>
      </p:pic>
      <p:pic>
        <p:nvPicPr>
          <p:cNvPr id="5" name="Picture 4" descr="thought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52400"/>
            <a:ext cx="3370146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657600"/>
            <a:ext cx="77724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Speaker can help the listener.</a:t>
            </a:r>
            <a:endParaRPr lang="en-US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peaker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372600" cy="937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peaker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1" y="0"/>
            <a:ext cx="4572000" cy="5708956"/>
          </a:xfrm>
          <a:prstGeom prst="rect">
            <a:avLst/>
          </a:prstGeom>
        </p:spPr>
      </p:pic>
      <p:pic>
        <p:nvPicPr>
          <p:cNvPr id="3" name="Picture 2" descr="speaker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2000" cy="6901132"/>
          </a:xfrm>
          <a:prstGeom prst="rect">
            <a:avLst/>
          </a:prstGeom>
        </p:spPr>
      </p:pic>
      <p:pic>
        <p:nvPicPr>
          <p:cNvPr id="4" name="Picture 3" descr="speaker 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3600450"/>
            <a:ext cx="4572000" cy="3257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828800"/>
            <a:ext cx="7772400" cy="1143000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Be patient.</a:t>
            </a:r>
            <a:endParaRPr lang="en-US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ATIE4NCE 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81400"/>
            <a:ext cx="2539365" cy="3276600"/>
          </a:xfrm>
          <a:prstGeom prst="rect">
            <a:avLst/>
          </a:prstGeom>
        </p:spPr>
      </p:pic>
      <p:pic>
        <p:nvPicPr>
          <p:cNvPr id="4" name="Picture 3" descr="patience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" y="0"/>
            <a:ext cx="5405886" cy="3581400"/>
          </a:xfrm>
          <a:prstGeom prst="rect">
            <a:avLst/>
          </a:prstGeom>
        </p:spPr>
      </p:pic>
      <p:pic>
        <p:nvPicPr>
          <p:cNvPr id="5" name="Picture 4" descr="patient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76800" y="0"/>
            <a:ext cx="4267200" cy="3627120"/>
          </a:xfrm>
          <a:prstGeom prst="rect">
            <a:avLst/>
          </a:prstGeom>
        </p:spPr>
      </p:pic>
      <p:pic>
        <p:nvPicPr>
          <p:cNvPr id="6" name="Picture 5" descr="patience 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38400" y="3012831"/>
            <a:ext cx="3124200" cy="3845169"/>
          </a:xfrm>
          <a:prstGeom prst="rect">
            <a:avLst/>
          </a:prstGeom>
        </p:spPr>
      </p:pic>
      <p:pic>
        <p:nvPicPr>
          <p:cNvPr id="7" name="Picture 6" descr="PATIENCE 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562600" y="3276600"/>
            <a:ext cx="35814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tience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0"/>
            <a:ext cx="4953000" cy="3714750"/>
          </a:xfrm>
          <a:prstGeom prst="rect">
            <a:avLst/>
          </a:prstGeom>
        </p:spPr>
      </p:pic>
      <p:pic>
        <p:nvPicPr>
          <p:cNvPr id="2" name="Picture 1" descr="patient 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1"/>
            <a:ext cx="4191000" cy="4689231"/>
          </a:xfrm>
          <a:prstGeom prst="rect">
            <a:avLst/>
          </a:prstGeom>
        </p:spPr>
      </p:pic>
      <p:pic>
        <p:nvPicPr>
          <p:cNvPr id="3" name="Picture 2" descr="patience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276600"/>
            <a:ext cx="4775200" cy="3581400"/>
          </a:xfrm>
          <a:prstGeom prst="rect">
            <a:avLst/>
          </a:prstGeom>
        </p:spPr>
      </p:pic>
      <p:pic>
        <p:nvPicPr>
          <p:cNvPr id="4" name="Picture 3" descr="patience 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24400" y="1245810"/>
            <a:ext cx="4419600" cy="56121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ind fire 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7509" y="0"/>
            <a:ext cx="920150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re 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4488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1371600"/>
            <a:ext cx="691407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 smtClean="0">
                <a:latin typeface="Arial" pitchFamily="34" charset="0"/>
                <a:cs typeface="Arial" pitchFamily="34" charset="0"/>
              </a:rPr>
              <a:t>Create interest</a:t>
            </a:r>
            <a:endParaRPr lang="en-US" sz="8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erest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6772275" cy="6858000"/>
          </a:xfrm>
          <a:prstGeom prst="rect">
            <a:avLst/>
          </a:prstGeom>
        </p:spPr>
      </p:pic>
      <p:pic>
        <p:nvPicPr>
          <p:cNvPr id="3" name="Picture 2" descr="interest 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71950" y="0"/>
            <a:ext cx="497205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erest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486400" cy="6858000"/>
          </a:xfrm>
          <a:prstGeom prst="rect">
            <a:avLst/>
          </a:prstGeom>
        </p:spPr>
      </p:pic>
      <p:pic>
        <p:nvPicPr>
          <p:cNvPr id="3" name="Picture 2" descr="interest 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19600" y="3386137"/>
            <a:ext cx="5290458" cy="3471863"/>
          </a:xfrm>
          <a:prstGeom prst="rect">
            <a:avLst/>
          </a:prstGeom>
        </p:spPr>
      </p:pic>
      <p:pic>
        <p:nvPicPr>
          <p:cNvPr id="4" name="Picture 3" descr="interest 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5200" y="0"/>
            <a:ext cx="2667000" cy="4025660"/>
          </a:xfrm>
          <a:prstGeom prst="rect">
            <a:avLst/>
          </a:prstGeom>
        </p:spPr>
      </p:pic>
      <p:pic>
        <p:nvPicPr>
          <p:cNvPr id="5" name="Picture 4" descr="interest 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3625" y="0"/>
            <a:ext cx="3000375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353</TotalTime>
  <Words>220</Words>
  <Application>Microsoft Office PowerPoint</Application>
  <PresentationFormat>On-screen Show (4:3)</PresentationFormat>
  <Paragraphs>94</Paragraphs>
  <Slides>46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Equity</vt:lpstr>
      <vt:lpstr>The Ten Keys to Effective Listening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Judge content; not delivery.</vt:lpstr>
      <vt:lpstr>Slide 15</vt:lpstr>
      <vt:lpstr>Slide 16</vt:lpstr>
      <vt:lpstr>Open mind – hold fire.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Match listening to ideas.</vt:lpstr>
      <vt:lpstr>Slide 26</vt:lpstr>
      <vt:lpstr>Slide 27</vt:lpstr>
      <vt:lpstr>Slide 28</vt:lpstr>
      <vt:lpstr>Slide 29</vt:lpstr>
      <vt:lpstr>Take notes.</vt:lpstr>
      <vt:lpstr>Slide 31</vt:lpstr>
      <vt:lpstr>Slide 32</vt:lpstr>
      <vt:lpstr>Slide 33</vt:lpstr>
      <vt:lpstr>Test yourself.</vt:lpstr>
      <vt:lpstr>Slide 35</vt:lpstr>
      <vt:lpstr>Slide 36</vt:lpstr>
      <vt:lpstr>Use the thought advantage.</vt:lpstr>
      <vt:lpstr>Slide 38</vt:lpstr>
      <vt:lpstr>Slide 39</vt:lpstr>
      <vt:lpstr>Slide 40</vt:lpstr>
      <vt:lpstr>Speaker can help the listener.</vt:lpstr>
      <vt:lpstr>Slide 42</vt:lpstr>
      <vt:lpstr>Slide 43</vt:lpstr>
      <vt:lpstr>Be patient.</vt:lpstr>
      <vt:lpstr>Slide 45</vt:lpstr>
      <vt:lpstr>Slide 46</vt:lpstr>
    </vt:vector>
  </TitlesOfParts>
  <Company>LATI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Ten Keys to Effective Listening</dc:title>
  <dc:creator>LATI</dc:creator>
  <cp:lastModifiedBy>LATI</cp:lastModifiedBy>
  <cp:revision>47</cp:revision>
  <dcterms:created xsi:type="dcterms:W3CDTF">2008-11-30T17:53:45Z</dcterms:created>
  <dcterms:modified xsi:type="dcterms:W3CDTF">2010-12-08T23:09:58Z</dcterms:modified>
</cp:coreProperties>
</file>